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50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pt-PT"/>
              <a:t>Clique para editar o estilo</a:t>
            </a:r>
            <a:endParaRPr kumimoji="0" lang="en-US"/>
          </a:p>
        </p:txBody>
      </p:sp>
      <p:sp>
        <p:nvSpPr>
          <p:cNvPr id="28" name="Marcador de Posição d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09A2-63ED-4599-A9B4-FF2DBE192D78}" type="datetimeFigureOut">
              <a:rPr lang="pt-PT" smtClean="0"/>
              <a:t>08/12/2018</a:t>
            </a:fld>
            <a:endParaRPr lang="pt-PT"/>
          </a:p>
        </p:txBody>
      </p:sp>
      <p:sp>
        <p:nvSpPr>
          <p:cNvPr id="17" name="Marcador de Posição do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29" name="Marcador de Posição do Número do Diapositivo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523DA-2BF0-43DF-9D36-0BC3837D800E}" type="slidenum">
              <a:rPr lang="pt-PT" smtClean="0"/>
              <a:t>‹nº›</a:t>
            </a:fld>
            <a:endParaRPr lang="pt-PT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PT"/>
              <a:t>Faça clique para editar o estilo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PT"/>
              <a:t>Clique para editar o estilo</a:t>
            </a:r>
            <a:endParaRPr kumimoji="0" lang="en-US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PT"/>
              <a:t>Clique para editar os estilos</a:t>
            </a:r>
          </a:p>
          <a:p>
            <a:pPr lvl="1" eaLnBrk="1" latinLnBrk="0" hangingPunct="1"/>
            <a:r>
              <a:rPr lang="pt-PT"/>
              <a:t>Segundo nível</a:t>
            </a:r>
          </a:p>
          <a:p>
            <a:pPr lvl="2" eaLnBrk="1" latinLnBrk="0" hangingPunct="1"/>
            <a:r>
              <a:rPr lang="pt-PT"/>
              <a:t>Terceiro nível</a:t>
            </a:r>
          </a:p>
          <a:p>
            <a:pPr lvl="3" eaLnBrk="1" latinLnBrk="0" hangingPunct="1"/>
            <a:r>
              <a:rPr lang="pt-PT"/>
              <a:t>Quarto nível</a:t>
            </a:r>
          </a:p>
          <a:p>
            <a:pPr lvl="4" eaLnBrk="1" latinLnBrk="0" hangingPunct="1"/>
            <a:r>
              <a:rPr lang="pt-PT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09A2-63ED-4599-A9B4-FF2DBE192D78}" type="datetimeFigureOut">
              <a:rPr lang="pt-PT" smtClean="0"/>
              <a:t>08/12/2018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523DA-2BF0-43DF-9D36-0BC3837D800E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PT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PT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09A2-63ED-4599-A9B4-FF2DBE192D78}" type="datetimeFigureOut">
              <a:rPr lang="pt-PT" smtClean="0"/>
              <a:t>08/12/2018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1A1523DA-2BF0-43DF-9D36-0BC3837D800E}" type="slidenum">
              <a:rPr lang="pt-PT" smtClean="0"/>
              <a:t>‹nº›</a:t>
            </a:fld>
            <a:endParaRPr lang="pt-P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PT"/>
              <a:t>Clique para editar o estilo</a:t>
            </a:r>
            <a:endParaRPr kumimoji="0" lang="en-US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PT"/>
              <a:t>Clique para editar os estilos</a:t>
            </a:r>
          </a:p>
          <a:p>
            <a:pPr lvl="1" eaLnBrk="1" latinLnBrk="0" hangingPunct="1"/>
            <a:r>
              <a:rPr lang="pt-PT"/>
              <a:t>Segundo nível</a:t>
            </a:r>
          </a:p>
          <a:p>
            <a:pPr lvl="2" eaLnBrk="1" latinLnBrk="0" hangingPunct="1"/>
            <a:r>
              <a:rPr lang="pt-PT"/>
              <a:t>Terceiro nível</a:t>
            </a:r>
          </a:p>
          <a:p>
            <a:pPr lvl="3" eaLnBrk="1" latinLnBrk="0" hangingPunct="1"/>
            <a:r>
              <a:rPr lang="pt-PT"/>
              <a:t>Quarto nível</a:t>
            </a:r>
          </a:p>
          <a:p>
            <a:pPr lvl="4" eaLnBrk="1" latinLnBrk="0" hangingPunct="1"/>
            <a:r>
              <a:rPr lang="pt-PT"/>
              <a:t>Quinto nível</a:t>
            </a:r>
            <a:endParaRPr kumimoji="0" lang="en-US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PT"/>
              <a:t>Clique para editar os estilos</a:t>
            </a:r>
          </a:p>
          <a:p>
            <a:pPr lvl="1" eaLnBrk="1" latinLnBrk="0" hangingPunct="1"/>
            <a:r>
              <a:rPr lang="pt-PT"/>
              <a:t>Segundo nível</a:t>
            </a:r>
          </a:p>
          <a:p>
            <a:pPr lvl="2" eaLnBrk="1" latinLnBrk="0" hangingPunct="1"/>
            <a:r>
              <a:rPr lang="pt-PT"/>
              <a:t>Terceiro nível</a:t>
            </a:r>
          </a:p>
          <a:p>
            <a:pPr lvl="3" eaLnBrk="1" latinLnBrk="0" hangingPunct="1"/>
            <a:r>
              <a:rPr lang="pt-PT"/>
              <a:t>Quarto nível</a:t>
            </a:r>
          </a:p>
          <a:p>
            <a:pPr lvl="4" eaLnBrk="1" latinLnBrk="0" hangingPunct="1"/>
            <a:r>
              <a:rPr lang="pt-PT"/>
              <a:t>Quinto nível</a:t>
            </a:r>
            <a:endParaRPr kumimoji="0" lang="en-US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09A2-63ED-4599-A9B4-FF2DBE192D78}" type="datetimeFigureOut">
              <a:rPr lang="pt-PT" smtClean="0"/>
              <a:t>08/12/2018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523DA-2BF0-43DF-9D36-0BC3837D800E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PT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PT"/>
              <a:t>Clique para editar os estilos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PT"/>
              <a:t>Clique para editar os estilos</a:t>
            </a:r>
          </a:p>
        </p:txBody>
      </p:sp>
      <p:sp>
        <p:nvSpPr>
          <p:cNvPr id="5" name="Marcador de Posição de Conteúdo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PT"/>
              <a:t>Clique para editar os estilos</a:t>
            </a:r>
          </a:p>
          <a:p>
            <a:pPr lvl="1" eaLnBrk="1" latinLnBrk="0" hangingPunct="1"/>
            <a:r>
              <a:rPr lang="pt-PT"/>
              <a:t>Segundo nível</a:t>
            </a:r>
          </a:p>
          <a:p>
            <a:pPr lvl="2" eaLnBrk="1" latinLnBrk="0" hangingPunct="1"/>
            <a:r>
              <a:rPr lang="pt-PT"/>
              <a:t>Terceiro nível</a:t>
            </a:r>
          </a:p>
          <a:p>
            <a:pPr lvl="3" eaLnBrk="1" latinLnBrk="0" hangingPunct="1"/>
            <a:r>
              <a:rPr lang="pt-PT"/>
              <a:t>Quarto nível</a:t>
            </a:r>
          </a:p>
          <a:p>
            <a:pPr lvl="4" eaLnBrk="1" latinLnBrk="0" hangingPunct="1"/>
            <a:r>
              <a:rPr lang="pt-PT"/>
              <a:t>Quinto nível</a:t>
            </a:r>
            <a:endParaRPr kumimoji="0" lang="en-US"/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PT"/>
              <a:t>Clique para editar os estilos</a:t>
            </a:r>
          </a:p>
          <a:p>
            <a:pPr lvl="1" eaLnBrk="1" latinLnBrk="0" hangingPunct="1"/>
            <a:r>
              <a:rPr lang="pt-PT"/>
              <a:t>Segundo nível</a:t>
            </a:r>
          </a:p>
          <a:p>
            <a:pPr lvl="2" eaLnBrk="1" latinLnBrk="0" hangingPunct="1"/>
            <a:r>
              <a:rPr lang="pt-PT"/>
              <a:t>Terceiro nível</a:t>
            </a:r>
          </a:p>
          <a:p>
            <a:pPr lvl="3" eaLnBrk="1" latinLnBrk="0" hangingPunct="1"/>
            <a:r>
              <a:rPr lang="pt-PT"/>
              <a:t>Quarto nível</a:t>
            </a:r>
          </a:p>
          <a:p>
            <a:pPr lvl="4" eaLnBrk="1" latinLnBrk="0" hangingPunct="1"/>
            <a:r>
              <a:rPr lang="pt-PT"/>
              <a:t>Quinto nível</a:t>
            </a:r>
            <a:endParaRPr kumimoji="0" lang="en-US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09A2-63ED-4599-A9B4-FF2DBE192D78}" type="datetimeFigureOut">
              <a:rPr lang="pt-PT" smtClean="0"/>
              <a:t>08/12/2018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523DA-2BF0-43DF-9D36-0BC3837D800E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PT"/>
              <a:t>Clique para editar o estilo</a:t>
            </a:r>
            <a:endParaRPr kumimoji="0" lang="en-US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09A2-63ED-4599-A9B4-FF2DBE192D78}" type="datetimeFigureOut">
              <a:rPr lang="pt-PT" smtClean="0"/>
              <a:t>08/12/2018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523DA-2BF0-43DF-9D36-0BC3837D800E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09A2-63ED-4599-A9B4-FF2DBE192D78}" type="datetimeFigureOut">
              <a:rPr lang="pt-PT" smtClean="0"/>
              <a:t>08/12/2018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523DA-2BF0-43DF-9D36-0BC3837D800E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pt-PT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PT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PT"/>
              <a:t>Clique para editar os estilos</a:t>
            </a:r>
          </a:p>
          <a:p>
            <a:pPr lvl="1" eaLnBrk="1" latinLnBrk="0" hangingPunct="1"/>
            <a:r>
              <a:rPr lang="pt-PT"/>
              <a:t>Segundo nível</a:t>
            </a:r>
          </a:p>
          <a:p>
            <a:pPr lvl="2" eaLnBrk="1" latinLnBrk="0" hangingPunct="1"/>
            <a:r>
              <a:rPr lang="pt-PT"/>
              <a:t>Terceiro nível</a:t>
            </a:r>
          </a:p>
          <a:p>
            <a:pPr lvl="3" eaLnBrk="1" latinLnBrk="0" hangingPunct="1"/>
            <a:r>
              <a:rPr lang="pt-PT"/>
              <a:t>Quarto nível</a:t>
            </a:r>
          </a:p>
          <a:p>
            <a:pPr lvl="4" eaLnBrk="1" latinLnBrk="0" hangingPunct="1"/>
            <a:r>
              <a:rPr lang="pt-PT"/>
              <a:t>Quinto nível</a:t>
            </a:r>
            <a:endParaRPr kumimoji="0" lang="en-US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09A2-63ED-4599-A9B4-FF2DBE192D78}" type="datetimeFigureOut">
              <a:rPr lang="pt-PT" smtClean="0"/>
              <a:t>08/12/2018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523DA-2BF0-43DF-9D36-0BC3837D800E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pt-PT"/>
              <a:t>Clique para editar o estilo</a:t>
            </a:r>
            <a:endParaRPr kumimoji="0" lang="en-US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pt-PT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 no ícone para adicionar uma imagem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PT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09A2-63ED-4599-A9B4-FF2DBE192D78}" type="datetimeFigureOut">
              <a:rPr lang="pt-PT" smtClean="0"/>
              <a:t>08/12/2018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523DA-2BF0-43DF-9D36-0BC3837D800E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PT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PT"/>
              <a:t>Clique para editar os estilos</a:t>
            </a:r>
          </a:p>
          <a:p>
            <a:pPr lvl="1" eaLnBrk="1" latinLnBrk="0" hangingPunct="1"/>
            <a:r>
              <a:rPr lang="pt-PT"/>
              <a:t>Segundo nível</a:t>
            </a:r>
          </a:p>
          <a:p>
            <a:pPr lvl="2" eaLnBrk="1" latinLnBrk="0" hangingPunct="1"/>
            <a:r>
              <a:rPr lang="pt-PT"/>
              <a:t>Terceiro nível</a:t>
            </a:r>
          </a:p>
          <a:p>
            <a:pPr lvl="3" eaLnBrk="1" latinLnBrk="0" hangingPunct="1"/>
            <a:r>
              <a:rPr lang="pt-PT"/>
              <a:t>Quarto nível</a:t>
            </a:r>
          </a:p>
          <a:p>
            <a:pPr lvl="4" eaLnBrk="1" latinLnBrk="0" hangingPunct="1"/>
            <a:r>
              <a:rPr lang="pt-PT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09A2-63ED-4599-A9B4-FF2DBE192D78}" type="datetimeFigureOut">
              <a:rPr lang="pt-PT" smtClean="0"/>
              <a:t>08/12/2018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523DA-2BF0-43DF-9D36-0BC3837D800E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pt-PT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t-PT"/>
              <a:t>Clique para editar os estilos</a:t>
            </a:r>
          </a:p>
          <a:p>
            <a:pPr lvl="1" eaLnBrk="1" latinLnBrk="0" hangingPunct="1"/>
            <a:r>
              <a:rPr lang="pt-PT"/>
              <a:t>Segundo nível</a:t>
            </a:r>
          </a:p>
          <a:p>
            <a:pPr lvl="2" eaLnBrk="1" latinLnBrk="0" hangingPunct="1"/>
            <a:r>
              <a:rPr lang="pt-PT"/>
              <a:t>Terceiro nível</a:t>
            </a:r>
          </a:p>
          <a:p>
            <a:pPr lvl="3" eaLnBrk="1" latinLnBrk="0" hangingPunct="1"/>
            <a:r>
              <a:rPr lang="pt-PT"/>
              <a:t>Quarto nível</a:t>
            </a:r>
          </a:p>
          <a:p>
            <a:pPr lvl="4" eaLnBrk="1" latinLnBrk="0" hangingPunct="1"/>
            <a:r>
              <a:rPr lang="pt-PT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09A2-63ED-4599-A9B4-FF2DBE192D78}" type="datetimeFigureOut">
              <a:rPr lang="pt-PT" smtClean="0"/>
              <a:t>08/12/2018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523DA-2BF0-43DF-9D36-0BC3837D800E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Marcador de Posição do Títu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pt-PT"/>
              <a:t>Clique para editar o estilo</a:t>
            </a:r>
            <a:endParaRPr kumimoji="0" lang="en-US"/>
          </a:p>
        </p:txBody>
      </p:sp>
      <p:sp>
        <p:nvSpPr>
          <p:cNvPr id="13" name="Marcador de Posição do Texto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PT"/>
              <a:t>Clique para editar os estilos</a:t>
            </a:r>
          </a:p>
          <a:p>
            <a:pPr lvl="1" eaLnBrk="1" latinLnBrk="0" hangingPunct="1"/>
            <a:r>
              <a:rPr kumimoji="0" lang="pt-PT"/>
              <a:t>Segundo nível</a:t>
            </a:r>
          </a:p>
          <a:p>
            <a:pPr lvl="2" eaLnBrk="1" latinLnBrk="0" hangingPunct="1"/>
            <a:r>
              <a:rPr kumimoji="0" lang="pt-PT"/>
              <a:t>Terceiro nível</a:t>
            </a:r>
          </a:p>
          <a:p>
            <a:pPr lvl="3" eaLnBrk="1" latinLnBrk="0" hangingPunct="1"/>
            <a:r>
              <a:rPr kumimoji="0" lang="pt-PT"/>
              <a:t>Quarto nível</a:t>
            </a:r>
          </a:p>
          <a:p>
            <a:pPr lvl="4" eaLnBrk="1" latinLnBrk="0" hangingPunct="1"/>
            <a:r>
              <a:rPr kumimoji="0" lang="pt-PT"/>
              <a:t>Quinto nível</a:t>
            </a:r>
            <a:endParaRPr kumimoji="0" lang="en-US"/>
          </a:p>
        </p:txBody>
      </p:sp>
      <p:sp>
        <p:nvSpPr>
          <p:cNvPr id="14" name="Marcador de Posição da Data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CB309A2-63ED-4599-A9B4-FF2DBE192D78}" type="datetimeFigureOut">
              <a:rPr lang="pt-PT" smtClean="0"/>
              <a:t>08/12/2018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23" name="Marcador de Posição do Número do Diapositivo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A1523DA-2BF0-43DF-9D36-0BC3837D800E}" type="slidenum">
              <a:rPr lang="pt-PT" smtClean="0"/>
              <a:t>‹nº›</a:t>
            </a:fld>
            <a:endParaRPr lang="pt-P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Texto 3"/>
          <p:cNvSpPr>
            <a:spLocks noGrp="1"/>
          </p:cNvSpPr>
          <p:nvPr>
            <p:ph type="body" idx="2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pt-PT" sz="2800" b="1" dirty="0">
                <a:solidFill>
                  <a:srgbClr val="FF0000"/>
                </a:solidFill>
              </a:rPr>
              <a:t>REVOLTA DOS MARINHEIROS</a:t>
            </a:r>
          </a:p>
          <a:p>
            <a:endParaRPr lang="pt-PT" dirty="0"/>
          </a:p>
          <a:p>
            <a:r>
              <a:rPr lang="pt-PT" sz="1800" b="1" dirty="0"/>
              <a:t>Em 8 de setembro de 1936, num período de acesa luta política entre as forças nacionalistas e fascistas que tomavam lugar e corpo por toda a Europa, um grupo de marinheiros dos navios Bartolomeu Dias, Dão e  Afonso de Albuquerque  decidiu enfrentar a Ditadura com a convicção da vitória de um golpe armado contra o fascismo. Muitos pagaram a ousadia com a morte.</a:t>
            </a:r>
          </a:p>
        </p:txBody>
      </p:sp>
      <p:pic>
        <p:nvPicPr>
          <p:cNvPr id="5" name="Marcador de Posição de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980728"/>
            <a:ext cx="3722813" cy="3384376"/>
          </a:xfrm>
        </p:spPr>
      </p:pic>
      <p:sp>
        <p:nvSpPr>
          <p:cNvPr id="6" name="Rectângulo 5"/>
          <p:cNvSpPr/>
          <p:nvPr/>
        </p:nvSpPr>
        <p:spPr>
          <a:xfrm>
            <a:off x="4355976" y="4581128"/>
            <a:ext cx="3888432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/>
              <a:t>LIGA CONTRA A GUERRA E CONTRA O FASCISMO – uma organização antifascista onde preponderavam intelectuais como Bento Jesus Caraça e militantes de todas as áreas antifascistas, c.1934.</a:t>
            </a:r>
          </a:p>
        </p:txBody>
      </p:sp>
    </p:spTree>
    <p:extLst>
      <p:ext uri="{BB962C8B-B14F-4D97-AF65-F5344CB8AC3E}">
        <p14:creationId xmlns:p14="http://schemas.microsoft.com/office/powerpoint/2010/main" val="2804572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t-PT" dirty="0">
                <a:solidFill>
                  <a:schemeClr val="bg1">
                    <a:lumMod val="50000"/>
                  </a:schemeClr>
                </a:solidFill>
              </a:rPr>
              <a:t>Revolta dos Marinheiros</a:t>
            </a:r>
            <a:br>
              <a:rPr lang="pt-PT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pt-PT" dirty="0">
                <a:solidFill>
                  <a:schemeClr val="bg1">
                    <a:lumMod val="50000"/>
                  </a:schemeClr>
                </a:solidFill>
              </a:rPr>
              <a:t>madrugada de 8 de setembro de 1936 </a:t>
            </a:r>
          </a:p>
        </p:txBody>
      </p:sp>
      <p:sp>
        <p:nvSpPr>
          <p:cNvPr id="6" name="Marcador de Posição do Texto 5"/>
          <p:cNvSpPr>
            <a:spLocks noGrp="1"/>
          </p:cNvSpPr>
          <p:nvPr>
            <p:ph type="body" idx="2"/>
          </p:nvPr>
        </p:nvSpPr>
        <p:spPr/>
        <p:txBody>
          <a:bodyPr>
            <a:normAutofit fontScale="92500" lnSpcReduction="10000"/>
          </a:bodyPr>
          <a:lstStyle/>
          <a:p>
            <a:endParaRPr lang="pt-PT" dirty="0"/>
          </a:p>
          <a:p>
            <a:endParaRPr lang="pt-PT" dirty="0"/>
          </a:p>
          <a:p>
            <a:r>
              <a:rPr lang="pt-PT" dirty="0"/>
              <a:t>O </a:t>
            </a:r>
            <a:r>
              <a:rPr lang="pt-PT" b="1" dirty="0">
                <a:solidFill>
                  <a:srgbClr val="FF0000"/>
                </a:solidFill>
              </a:rPr>
              <a:t>Marinheiro Vermelho </a:t>
            </a:r>
            <a:r>
              <a:rPr lang="pt-PT" dirty="0"/>
              <a:t>era o  órgão da ORA – Organização Revolucionária da Armada. Unia as células  do Partido Comunista na Marinha de Guerra. Publicava-se clandestinamente. Tinha tiragens de 1000 exemplares e chegou a ultrapassar os 1500.</a:t>
            </a:r>
          </a:p>
          <a:p>
            <a:endParaRPr lang="pt-PT" dirty="0"/>
          </a:p>
          <a:p>
            <a:r>
              <a:rPr lang="pt-PT" dirty="0"/>
              <a:t>«No momento que passa sente-se  uma ofensiva que, sendo de natureza comunista, é contra a Pátria»</a:t>
            </a:r>
          </a:p>
          <a:p>
            <a:r>
              <a:rPr lang="pt-PT" dirty="0"/>
              <a:t>(Discurso de Salazar, 1936)</a:t>
            </a:r>
          </a:p>
          <a:p>
            <a:endParaRPr lang="pt-PT" dirty="0"/>
          </a:p>
          <a:p>
            <a:r>
              <a:rPr lang="pt-PT" dirty="0"/>
              <a:t>«Melhor oportunidade terá V. Exa. de apreciar a nossa ofensiva, quando ela assentar na ponta das nossas baionetas»</a:t>
            </a:r>
          </a:p>
          <a:p>
            <a:r>
              <a:rPr lang="pt-PT" dirty="0"/>
              <a:t>(SENHOR MINISTRO…, in </a:t>
            </a:r>
            <a:r>
              <a:rPr lang="pt-PT" i="1" dirty="0"/>
              <a:t>Marinheiro Vermelho</a:t>
            </a:r>
            <a:r>
              <a:rPr lang="pt-PT" dirty="0"/>
              <a:t>, nº 14, Abril de 1936)</a:t>
            </a:r>
          </a:p>
          <a:p>
            <a:endParaRPr lang="pt-PT" dirty="0"/>
          </a:p>
          <a:p>
            <a:endParaRPr lang="pt-PT" dirty="0"/>
          </a:p>
        </p:txBody>
      </p:sp>
      <p:pic>
        <p:nvPicPr>
          <p:cNvPr id="7" name="Marcador de Posição de Conteúdo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925" y="532606"/>
            <a:ext cx="3810000" cy="5334000"/>
          </a:xfrm>
        </p:spPr>
      </p:pic>
    </p:spTree>
    <p:extLst>
      <p:ext uri="{BB962C8B-B14F-4D97-AF65-F5344CB8AC3E}">
        <p14:creationId xmlns:p14="http://schemas.microsoft.com/office/powerpoint/2010/main" val="2146763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PT" dirty="0">
                <a:solidFill>
                  <a:schemeClr val="bg1">
                    <a:lumMod val="50000"/>
                  </a:schemeClr>
                </a:solidFill>
              </a:rPr>
              <a:t>NUMA  VIAGEM AO LEVANTE ESPANHOL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idx="2"/>
          </p:nvPr>
        </p:nvSpPr>
        <p:spPr/>
        <p:txBody>
          <a:bodyPr>
            <a:normAutofit fontScale="92500" lnSpcReduction="20000"/>
          </a:bodyPr>
          <a:lstStyle/>
          <a:p>
            <a:endParaRPr lang="pt-PT" dirty="0">
              <a:solidFill>
                <a:srgbClr val="333333"/>
              </a:solidFill>
              <a:effectLst/>
              <a:latin typeface="Arial"/>
              <a:ea typeface="Times New Roman"/>
            </a:endParaRPr>
          </a:p>
          <a:p>
            <a:r>
              <a:rPr lang="pt-PT" dirty="0">
                <a:solidFill>
                  <a:srgbClr val="FFFF00"/>
                </a:solidFill>
                <a:effectLst/>
                <a:latin typeface="Arial"/>
                <a:ea typeface="Times New Roman"/>
              </a:rPr>
              <a:t>«Fomos a Málaga, Alicante e mais uns portos buscar emigrantes portugueses» e houve «problemas a bordo, porque havia ordens para não desembarcarmos, quando atracávamos em portos republicanos, ao passo que podíamos desembarcar nos portos fascistas. Aí, a malta decidiu que não descia em porto nenhum», (</a:t>
            </a:r>
            <a:r>
              <a:rPr lang="pt-PT" i="1" dirty="0">
                <a:solidFill>
                  <a:srgbClr val="FFFF00"/>
                </a:solidFill>
                <a:effectLst/>
                <a:latin typeface="Arial"/>
                <a:ea typeface="Times New Roman"/>
              </a:rPr>
              <a:t>Avante</a:t>
            </a:r>
            <a:r>
              <a:rPr lang="pt-PT" dirty="0">
                <a:solidFill>
                  <a:srgbClr val="FFFF00"/>
                </a:solidFill>
                <a:effectLst/>
                <a:latin typeface="Arial"/>
                <a:ea typeface="Times New Roman"/>
              </a:rPr>
              <a:t>! , N.º 17, de 8 de Setembro de 1974)</a:t>
            </a:r>
          </a:p>
          <a:p>
            <a:r>
              <a:rPr lang="pt-PT" sz="1600" dirty="0">
                <a:solidFill>
                  <a:prstClr val="black"/>
                </a:solidFill>
              </a:rPr>
              <a:t> </a:t>
            </a:r>
            <a:endParaRPr lang="pt-PT" sz="1600" dirty="0">
              <a:solidFill>
                <a:schemeClr val="tx1">
                  <a:lumMod val="95000"/>
                </a:schemeClr>
              </a:solidFill>
            </a:endParaRPr>
          </a:p>
          <a:p>
            <a:r>
              <a:rPr lang="pt-PT" sz="1600" b="1" dirty="0">
                <a:solidFill>
                  <a:schemeClr val="tx1">
                    <a:lumMod val="95000"/>
                  </a:schemeClr>
                </a:solidFill>
              </a:rPr>
              <a:t>No regresso, o navio Afonso de Albuquerque havia entrado no Tejo escoltado por dois submarinos  e um contratorpedeiro, tendo 17 cabos e grumetes sido afastados pelo ministro da Marinha. Passou a ser conhecida  a decisão governamental de os afastar compulsivamente da Armada.</a:t>
            </a:r>
            <a:endParaRPr lang="pt-PT" b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pt-PT" dirty="0"/>
          </a:p>
          <a:p>
            <a:pPr marL="0" indent="0" algn="ctr">
              <a:buNone/>
            </a:pPr>
            <a:r>
              <a:rPr lang="pt-PT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Decisão da Revolta</a:t>
            </a:r>
          </a:p>
          <a:p>
            <a:pPr marL="0" indent="0">
              <a:buNone/>
            </a:pPr>
            <a:r>
              <a:rPr lang="pt-PT" dirty="0"/>
              <a:t>«Ao tomar os navios Afonso de Albuquerque, Dão e Bartolomeu Dias, os marinheiros da ORA, procuravam assaltar as prisões dos Açores, libertar os companheiros presos e constituir aí um Governo Provisório que exigisse a queda de Salazar. Se o plano falhasse iriam juntar-se, individualmente, aos combatentes republicanos pela República» </a:t>
            </a:r>
            <a:r>
              <a:rPr lang="pt-PT" sz="1900" dirty="0"/>
              <a:t>(Declarações de Ludgero Pinto Basto, comissário político do PCP junto da ORA, 1995)</a:t>
            </a:r>
          </a:p>
        </p:txBody>
      </p:sp>
    </p:spTree>
    <p:extLst>
      <p:ext uri="{BB962C8B-B14F-4D97-AF65-F5344CB8AC3E}">
        <p14:creationId xmlns:p14="http://schemas.microsoft.com/office/powerpoint/2010/main" val="3331616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PT" dirty="0">
                <a:solidFill>
                  <a:schemeClr val="bg1">
                    <a:lumMod val="50000"/>
                  </a:schemeClr>
                </a:solidFill>
              </a:rPr>
              <a:t>DAVID E GOLIAS</a:t>
            </a:r>
            <a:br>
              <a:rPr lang="pt-PT" dirty="0"/>
            </a:b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pt-PT" sz="2400" dirty="0">
                <a:solidFill>
                  <a:srgbClr val="333333"/>
                </a:solidFill>
                <a:effectLst/>
                <a:latin typeface="Arial"/>
                <a:ea typeface="Times New Roman"/>
              </a:rPr>
              <a:t>Os bombardeamentos contra os navios sublevados, a partir da artilharia de costa, e a perseguição dos revoltosos fizeram, no dia 8 de Setembro, doze mortos</a:t>
            </a:r>
            <a:endParaRPr lang="pt-PT" sz="2400" dirty="0"/>
          </a:p>
        </p:txBody>
      </p:sp>
      <p:pic>
        <p:nvPicPr>
          <p:cNvPr id="5" name="Marcador de Posição de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16632"/>
            <a:ext cx="4714875" cy="3086585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4365104"/>
            <a:ext cx="4714875" cy="2228850"/>
          </a:xfrm>
          <a:prstGeom prst="rect">
            <a:avLst/>
          </a:prstGeom>
        </p:spPr>
      </p:pic>
      <p:sp>
        <p:nvSpPr>
          <p:cNvPr id="7" name="Rectângulo 6"/>
          <p:cNvSpPr/>
          <p:nvPr/>
        </p:nvSpPr>
        <p:spPr>
          <a:xfrm>
            <a:off x="4211961" y="3212976"/>
            <a:ext cx="4354834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/>
              <a:t>Navio Afonso de Albuquerque atingido pela artilharia governamental (em cima). Encalhado na praia de Algés (em baixo)</a:t>
            </a:r>
          </a:p>
        </p:txBody>
      </p:sp>
    </p:spTree>
    <p:extLst>
      <p:ext uri="{BB962C8B-B14F-4D97-AF65-F5344CB8AC3E}">
        <p14:creationId xmlns:p14="http://schemas.microsoft.com/office/powerpoint/2010/main" val="3891438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PT" dirty="0">
                <a:solidFill>
                  <a:schemeClr val="bg1">
                    <a:lumMod val="50000"/>
                  </a:schemeClr>
                </a:solidFill>
              </a:rPr>
              <a:t>DESFECHO TRÁGICO</a:t>
            </a:r>
            <a:br>
              <a:rPr lang="pt-PT" dirty="0"/>
            </a:b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PT" sz="2800" dirty="0">
                <a:solidFill>
                  <a:schemeClr val="bg1">
                    <a:lumMod val="85000"/>
                    <a:lumOff val="15000"/>
                  </a:schemeClr>
                </a:solidFill>
              </a:rPr>
              <a:t>«Eu os mandei pagar, eu os mandei bombardear»</a:t>
            </a:r>
          </a:p>
          <a:p>
            <a:r>
              <a:rPr lang="pt-PT" dirty="0">
                <a:solidFill>
                  <a:schemeClr val="bg1">
                    <a:lumMod val="85000"/>
                    <a:lumOff val="15000"/>
                  </a:schemeClr>
                </a:solidFill>
              </a:rPr>
              <a:t>(Declarações de Salazar, referindo –se aos navios, no desfecho da revolta)</a:t>
            </a:r>
          </a:p>
          <a:p>
            <a:endParaRPr lang="pt-PT" dirty="0"/>
          </a:p>
          <a:p>
            <a:r>
              <a:rPr lang="pt-PT" sz="1600" dirty="0">
                <a:solidFill>
                  <a:schemeClr val="tx1">
                    <a:lumMod val="85000"/>
                  </a:schemeClr>
                </a:solidFill>
              </a:rPr>
              <a:t>A ação de «desnacionalizados de diferentes países», a propaganda dos jornais espanhóis e dos panfletos portugueses e a «influência dos maus exemplos» teriam contagiado os «marujos» a decidirem-se por uma ação de «auxílio internacional aos  camaradas vermelhos»</a:t>
            </a:r>
          </a:p>
          <a:p>
            <a:r>
              <a:rPr lang="pt-PT" dirty="0">
                <a:solidFill>
                  <a:schemeClr val="tx1">
                    <a:lumMod val="85000"/>
                  </a:schemeClr>
                </a:solidFill>
              </a:rPr>
              <a:t>(Nota oficiosa do Governo)</a:t>
            </a:r>
          </a:p>
          <a:p>
            <a:endParaRPr lang="pt-PT" dirty="0"/>
          </a:p>
        </p:txBody>
      </p:sp>
      <p:pic>
        <p:nvPicPr>
          <p:cNvPr id="5" name="Marcador de Posição de Conteúdo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159" y="116633"/>
            <a:ext cx="2589161" cy="1998448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2996952"/>
            <a:ext cx="5262838" cy="3739434"/>
          </a:xfrm>
          <a:prstGeom prst="rect">
            <a:avLst/>
          </a:prstGeom>
        </p:spPr>
      </p:pic>
      <p:sp>
        <p:nvSpPr>
          <p:cNvPr id="7" name="Rectângulo 6"/>
          <p:cNvSpPr/>
          <p:nvPr/>
        </p:nvSpPr>
        <p:spPr>
          <a:xfrm>
            <a:off x="4355976" y="2204864"/>
            <a:ext cx="460851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b="1" dirty="0"/>
              <a:t>Desembarque e prisão dos revoltosos</a:t>
            </a:r>
          </a:p>
        </p:txBody>
      </p:sp>
    </p:spTree>
    <p:extLst>
      <p:ext uri="{BB962C8B-B14F-4D97-AF65-F5344CB8AC3E}">
        <p14:creationId xmlns:p14="http://schemas.microsoft.com/office/powerpoint/2010/main" val="22016838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t-PT" dirty="0">
                <a:solidFill>
                  <a:schemeClr val="bg1">
                    <a:lumMod val="50000"/>
                  </a:schemeClr>
                </a:solidFill>
              </a:rPr>
              <a:t>PENITENCIÁRIA, ALJUBE, PENICHE, FORTE DE ANGRA E TARRAFAL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idx="2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PT" sz="1900" b="1" dirty="0">
                <a:solidFill>
                  <a:srgbClr val="FFFF00"/>
                </a:solidFill>
                <a:effectLst/>
                <a:latin typeface="Arial"/>
                <a:ea typeface="Times New Roman"/>
                <a:cs typeface="Times New Roman"/>
              </a:rPr>
              <a:t>208</a:t>
            </a:r>
            <a:r>
              <a:rPr lang="pt-PT" dirty="0">
                <a:solidFill>
                  <a:srgbClr val="FFFF00"/>
                </a:solidFill>
                <a:effectLst/>
                <a:latin typeface="Arial"/>
                <a:ea typeface="Times New Roman"/>
                <a:cs typeface="Times New Roman"/>
              </a:rPr>
              <a:t> marinheiros presos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PT" sz="1900" b="1" dirty="0">
                <a:solidFill>
                  <a:srgbClr val="FFFF00"/>
                </a:solidFill>
                <a:effectLst/>
                <a:latin typeface="Arial"/>
                <a:ea typeface="Times New Roman"/>
                <a:cs typeface="Times New Roman"/>
              </a:rPr>
              <a:t>82</a:t>
            </a:r>
            <a:r>
              <a:rPr lang="pt-PT" dirty="0">
                <a:solidFill>
                  <a:srgbClr val="FFFF00"/>
                </a:solidFill>
                <a:effectLst/>
                <a:latin typeface="Arial"/>
                <a:ea typeface="Times New Roman"/>
                <a:cs typeface="Times New Roman"/>
              </a:rPr>
              <a:t> condenados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PT" sz="1900" b="1" dirty="0">
                <a:solidFill>
                  <a:srgbClr val="FFFF00"/>
                </a:solidFill>
                <a:effectLst/>
                <a:latin typeface="Arial"/>
                <a:ea typeface="Times New Roman"/>
                <a:cs typeface="Times New Roman"/>
              </a:rPr>
              <a:t>44</a:t>
            </a:r>
            <a:r>
              <a:rPr lang="pt-PT" dirty="0">
                <a:solidFill>
                  <a:srgbClr val="FFFF00"/>
                </a:solidFill>
                <a:effectLst/>
                <a:latin typeface="Arial"/>
                <a:ea typeface="Times New Roman"/>
                <a:cs typeface="Times New Roman"/>
              </a:rPr>
              <a:t> enviados para a fortaleza de Angra do Heroísmo,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PT" sz="1900" b="1" dirty="0">
                <a:solidFill>
                  <a:srgbClr val="FFFF00"/>
                </a:solidFill>
                <a:effectLst/>
                <a:latin typeface="Arial"/>
                <a:ea typeface="Times New Roman"/>
                <a:cs typeface="Times New Roman"/>
              </a:rPr>
              <a:t> 4 </a:t>
            </a:r>
            <a:r>
              <a:rPr lang="pt-PT" dirty="0">
                <a:solidFill>
                  <a:srgbClr val="FFFF00"/>
                </a:solidFill>
                <a:effectLst/>
                <a:latin typeface="Arial"/>
                <a:ea typeface="Times New Roman"/>
                <a:cs typeface="Times New Roman"/>
              </a:rPr>
              <a:t>presos no forte de Peniche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PT" sz="1900" b="1" dirty="0">
                <a:solidFill>
                  <a:srgbClr val="FFFF00"/>
                </a:solidFill>
                <a:effectLst/>
                <a:latin typeface="Arial"/>
                <a:ea typeface="Times New Roman"/>
                <a:cs typeface="Times New Roman"/>
              </a:rPr>
              <a:t>34</a:t>
            </a:r>
            <a:r>
              <a:rPr lang="pt-PT" dirty="0">
                <a:solidFill>
                  <a:srgbClr val="FFFF00"/>
                </a:solidFill>
                <a:effectLst/>
                <a:latin typeface="Arial"/>
                <a:ea typeface="Times New Roman"/>
                <a:cs typeface="Times New Roman"/>
              </a:rPr>
              <a:t> fizeram parte do primeiro contingente dos 150 primeiros presos políticos enviados para o campo de concentração do Tarrafal.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PT" dirty="0">
                <a:solidFill>
                  <a:srgbClr val="FFFF00"/>
                </a:solidFill>
                <a:effectLst/>
                <a:latin typeface="Arial"/>
                <a:ea typeface="Times New Roman"/>
                <a:cs typeface="Times New Roman"/>
              </a:rPr>
              <a:t>As penas iam de 16 a 20 anos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PT" dirty="0">
                <a:solidFill>
                  <a:srgbClr val="FFFF00"/>
                </a:solidFill>
                <a:latin typeface="Arial"/>
                <a:ea typeface="Times New Roman"/>
                <a:cs typeface="Times New Roman"/>
              </a:rPr>
              <a:t>A maioria dos presos </a:t>
            </a:r>
            <a:r>
              <a:rPr lang="pt-PT" dirty="0">
                <a:solidFill>
                  <a:srgbClr val="FFFF00"/>
                </a:solidFill>
                <a:effectLst/>
                <a:latin typeface="Arial"/>
                <a:ea typeface="Times New Roman"/>
                <a:cs typeface="Times New Roman"/>
              </a:rPr>
              <a:t>saiu apenas quando o Tarrafal foi encerrado, em 1954.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PT" sz="1900" b="1" dirty="0">
                <a:solidFill>
                  <a:srgbClr val="FFFF00"/>
                </a:solidFill>
                <a:effectLst/>
                <a:latin typeface="Arial"/>
                <a:ea typeface="Times New Roman"/>
                <a:cs typeface="Times New Roman"/>
              </a:rPr>
              <a:t>5</a:t>
            </a:r>
            <a:r>
              <a:rPr lang="pt-PT" dirty="0">
                <a:solidFill>
                  <a:srgbClr val="FFFF00"/>
                </a:solidFill>
                <a:effectLst/>
                <a:latin typeface="Arial"/>
                <a:ea typeface="Times New Roman"/>
                <a:cs typeface="Times New Roman"/>
              </a:rPr>
              <a:t> marinheiros sucumbiram </a:t>
            </a:r>
            <a:r>
              <a:rPr lang="pt-PT" dirty="0">
                <a:solidFill>
                  <a:srgbClr val="FFFF00"/>
                </a:solidFill>
                <a:latin typeface="Arial"/>
                <a:ea typeface="Times New Roman"/>
                <a:cs typeface="Times New Roman"/>
              </a:rPr>
              <a:t>n</a:t>
            </a:r>
            <a:r>
              <a:rPr lang="pt-PT" dirty="0">
                <a:solidFill>
                  <a:srgbClr val="FFFF00"/>
                </a:solidFill>
                <a:effectLst/>
                <a:latin typeface="Arial"/>
                <a:ea typeface="Times New Roman"/>
                <a:cs typeface="Times New Roman"/>
              </a:rPr>
              <a:t>o «campo da morte lenta» do Tarrafal. </a:t>
            </a:r>
            <a:endParaRPr lang="pt-PT" sz="1200" dirty="0">
              <a:solidFill>
                <a:srgbClr val="FFFF00"/>
              </a:solidFill>
              <a:ea typeface="Calibri"/>
              <a:cs typeface="Times New Roman"/>
            </a:endParaRPr>
          </a:p>
          <a:p>
            <a:endParaRPr lang="pt-PT" dirty="0"/>
          </a:p>
        </p:txBody>
      </p:sp>
      <p:pic>
        <p:nvPicPr>
          <p:cNvPr id="5" name="Marcador de Posição de Conteúd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581" y="116632"/>
            <a:ext cx="4714875" cy="3314700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149080"/>
            <a:ext cx="4248472" cy="2484484"/>
          </a:xfrm>
          <a:prstGeom prst="rect">
            <a:avLst/>
          </a:prstGeom>
        </p:spPr>
      </p:pic>
      <p:sp>
        <p:nvSpPr>
          <p:cNvPr id="7" name="Rectângulo 6"/>
          <p:cNvSpPr/>
          <p:nvPr/>
        </p:nvSpPr>
        <p:spPr>
          <a:xfrm>
            <a:off x="4573160" y="3573016"/>
            <a:ext cx="41044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b="1" dirty="0"/>
              <a:t>Prisão dos marinheiros insurretos</a:t>
            </a:r>
          </a:p>
        </p:txBody>
      </p:sp>
    </p:spTree>
    <p:extLst>
      <p:ext uri="{BB962C8B-B14F-4D97-AF65-F5344CB8AC3E}">
        <p14:creationId xmlns:p14="http://schemas.microsoft.com/office/powerpoint/2010/main" val="1276059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/>
              <a:t>Cândido Alves </a:t>
            </a:r>
            <a:r>
              <a:rPr lang="pt-PT" dirty="0" err="1"/>
              <a:t>Barja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endParaRPr lang="pt-PT" sz="1800" dirty="0"/>
          </a:p>
          <a:p>
            <a:endParaRPr lang="pt-PT" sz="1800" dirty="0"/>
          </a:p>
          <a:p>
            <a:r>
              <a:rPr lang="pt-PT" sz="1800" b="1" dirty="0"/>
              <a:t>1º Artilheiro – navio Bartolomeu Dias</a:t>
            </a:r>
          </a:p>
          <a:p>
            <a:r>
              <a:rPr lang="pt-PT" sz="1800" b="1" dirty="0"/>
              <a:t>Faleceu no Tarrafal, em 26.9.37, com 27 anos</a:t>
            </a:r>
          </a:p>
          <a:p>
            <a:endParaRPr lang="pt-PT" sz="1000" b="1" dirty="0"/>
          </a:p>
          <a:p>
            <a:r>
              <a:rPr lang="pt-PT" sz="1000" b="1" dirty="0">
                <a:solidFill>
                  <a:schemeClr val="bg1">
                    <a:lumMod val="65000"/>
                    <a:lumOff val="35000"/>
                  </a:schemeClr>
                </a:solidFill>
              </a:rPr>
              <a:t>Cedida pelo ANTT - PT-TT-PIDE-E-010-22-4266</a:t>
            </a:r>
          </a:p>
        </p:txBody>
      </p:sp>
      <p:pic>
        <p:nvPicPr>
          <p:cNvPr id="5" name="Marcador de Posição de Conteúdo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35" t="3438" r="4711" b="2981"/>
          <a:stretch/>
        </p:blipFill>
        <p:spPr>
          <a:xfrm>
            <a:off x="4355976" y="476672"/>
            <a:ext cx="3672408" cy="5472608"/>
          </a:xfrm>
        </p:spPr>
      </p:pic>
    </p:spTree>
    <p:extLst>
      <p:ext uri="{BB962C8B-B14F-4D97-AF65-F5344CB8AC3E}">
        <p14:creationId xmlns:p14="http://schemas.microsoft.com/office/powerpoint/2010/main" val="7729672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/>
              <a:t>Francisco José Pereira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endParaRPr lang="pt-PT" sz="1800" dirty="0"/>
          </a:p>
          <a:p>
            <a:endParaRPr lang="pt-PT" sz="1800" dirty="0"/>
          </a:p>
          <a:p>
            <a:r>
              <a:rPr lang="pt-PT" sz="1800" b="1" dirty="0"/>
              <a:t>1º Artilheiro, navio Bartolomeu Dias</a:t>
            </a:r>
          </a:p>
          <a:p>
            <a:r>
              <a:rPr lang="pt-PT" sz="1800" b="1" dirty="0"/>
              <a:t>Faleceu no Tarrafal em 20.9.1937</a:t>
            </a:r>
          </a:p>
          <a:p>
            <a:endParaRPr lang="pt-PT" sz="1000" b="1" dirty="0"/>
          </a:p>
          <a:p>
            <a:r>
              <a:rPr lang="pt-PT" sz="1000" b="1" dirty="0">
                <a:solidFill>
                  <a:schemeClr val="bg1">
                    <a:lumMod val="65000"/>
                    <a:lumOff val="35000"/>
                  </a:schemeClr>
                </a:solidFill>
              </a:rPr>
              <a:t>Cedida pelo ANTT - PT-TT-PIDE-E-010-22-4268</a:t>
            </a:r>
          </a:p>
          <a:p>
            <a:endParaRPr lang="pt-PT" sz="1000" b="1" dirty="0"/>
          </a:p>
        </p:txBody>
      </p:sp>
      <p:pic>
        <p:nvPicPr>
          <p:cNvPr id="5" name="Marcador de Posição de Conteúdo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2" t="3230" r="5756" b="2779"/>
          <a:stretch/>
        </p:blipFill>
        <p:spPr>
          <a:xfrm>
            <a:off x="4212236" y="449705"/>
            <a:ext cx="3702571" cy="5501390"/>
          </a:xfrm>
        </p:spPr>
      </p:pic>
    </p:spTree>
    <p:extLst>
      <p:ext uri="{BB962C8B-B14F-4D97-AF65-F5344CB8AC3E}">
        <p14:creationId xmlns:p14="http://schemas.microsoft.com/office/powerpoint/2010/main" val="15239975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/>
              <a:t>Henrique Vale Domingues Fernandes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endParaRPr lang="pt-PT" sz="1800" b="1" dirty="0"/>
          </a:p>
          <a:p>
            <a:endParaRPr lang="pt-PT" sz="1800" b="1" dirty="0"/>
          </a:p>
          <a:p>
            <a:r>
              <a:rPr lang="pt-PT" sz="1800" b="1" dirty="0"/>
              <a:t>Grumete de manobras, navio Bartolomeu Dias</a:t>
            </a:r>
          </a:p>
          <a:p>
            <a:r>
              <a:rPr lang="pt-PT" sz="1800" b="1" dirty="0"/>
              <a:t>Faleceu no Tarrafal, em 7.1.1942, com 29 anos</a:t>
            </a:r>
          </a:p>
          <a:p>
            <a:endParaRPr lang="pt-PT" sz="1000" b="1" dirty="0"/>
          </a:p>
          <a:p>
            <a:r>
              <a:rPr lang="pt-PT" sz="1000" b="1" dirty="0">
                <a:solidFill>
                  <a:schemeClr val="bg1">
                    <a:lumMod val="65000"/>
                    <a:lumOff val="35000"/>
                  </a:schemeClr>
                </a:solidFill>
              </a:rPr>
              <a:t>Cedida pelo ANTT - PT-TT-PIDE-E-010-22-4248</a:t>
            </a:r>
          </a:p>
          <a:p>
            <a:endParaRPr lang="pt-PT" sz="1000" b="1" dirty="0"/>
          </a:p>
        </p:txBody>
      </p:sp>
      <p:pic>
        <p:nvPicPr>
          <p:cNvPr id="5" name="Marcador de Posição de Conteúdo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1" t="2513" r="3687" b="2908"/>
          <a:stretch/>
        </p:blipFill>
        <p:spPr>
          <a:xfrm>
            <a:off x="4324864" y="420130"/>
            <a:ext cx="3694671" cy="5535827"/>
          </a:xfrm>
        </p:spPr>
      </p:pic>
    </p:spTree>
    <p:extLst>
      <p:ext uri="{BB962C8B-B14F-4D97-AF65-F5344CB8AC3E}">
        <p14:creationId xmlns:p14="http://schemas.microsoft.com/office/powerpoint/2010/main" val="15110122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/>
              <a:t>Jacinto de Melo Faria Vilaça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pt-PT" sz="1800" dirty="0"/>
          </a:p>
          <a:p>
            <a:endParaRPr lang="pt-PT" sz="1800" dirty="0"/>
          </a:p>
          <a:p>
            <a:r>
              <a:rPr lang="pt-PT" sz="1800" b="1" dirty="0"/>
              <a:t>Aluno de Manobras, navio Bartolomeu Dias</a:t>
            </a:r>
          </a:p>
          <a:p>
            <a:r>
              <a:rPr lang="pt-PT" sz="1800" b="1" dirty="0"/>
              <a:t>Faleceu no Tarrafal em 3.1.1941, com 27 anos</a:t>
            </a:r>
          </a:p>
          <a:p>
            <a:endParaRPr lang="pt-PT" sz="1000" b="1" dirty="0"/>
          </a:p>
          <a:p>
            <a:r>
              <a:rPr lang="pt-PT" sz="1000" b="1" dirty="0">
                <a:solidFill>
                  <a:schemeClr val="bg1">
                    <a:lumMod val="65000"/>
                    <a:lumOff val="35000"/>
                  </a:schemeClr>
                </a:solidFill>
              </a:rPr>
              <a:t>Cedida pelo ANTT - PT-TT-PIDE-E-010-22-4247</a:t>
            </a:r>
          </a:p>
          <a:p>
            <a:endParaRPr lang="pt-PT" sz="1000" b="1" dirty="0"/>
          </a:p>
          <a:p>
            <a:endParaRPr lang="pt-PT" sz="1000" b="1" dirty="0"/>
          </a:p>
        </p:txBody>
      </p:sp>
      <p:pic>
        <p:nvPicPr>
          <p:cNvPr id="5" name="Marcador de Posição de Conteúdo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3" t="3011" r="4873" b="3751"/>
          <a:stretch/>
        </p:blipFill>
        <p:spPr>
          <a:xfrm>
            <a:off x="4392118" y="449704"/>
            <a:ext cx="3612630" cy="5456421"/>
          </a:xfrm>
        </p:spPr>
      </p:pic>
    </p:spTree>
    <p:extLst>
      <p:ext uri="{BB962C8B-B14F-4D97-AF65-F5344CB8AC3E}">
        <p14:creationId xmlns:p14="http://schemas.microsoft.com/office/powerpoint/2010/main" val="28347718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/>
              <a:t>Joaquim Marreiros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pt-PT" sz="1800" dirty="0"/>
          </a:p>
          <a:p>
            <a:endParaRPr lang="pt-PT" sz="1800" dirty="0"/>
          </a:p>
          <a:p>
            <a:r>
              <a:rPr lang="pt-PT" sz="1800" b="1" dirty="0"/>
              <a:t>Grumete de Manobras, navio Bartolomeu Dias</a:t>
            </a:r>
          </a:p>
          <a:p>
            <a:r>
              <a:rPr lang="pt-PT" sz="1800" b="1" dirty="0"/>
              <a:t>Faleceu no Tarrafal em 3.11.1948, com 38 anos</a:t>
            </a:r>
          </a:p>
          <a:p>
            <a:endParaRPr lang="pt-PT" sz="1000" b="1" dirty="0"/>
          </a:p>
          <a:p>
            <a:r>
              <a:rPr lang="pt-PT" sz="1000" b="1">
                <a:solidFill>
                  <a:schemeClr val="bg1">
                    <a:lumMod val="65000"/>
                    <a:lumOff val="35000"/>
                  </a:schemeClr>
                </a:solidFill>
              </a:rPr>
              <a:t>Cedida pelo </a:t>
            </a:r>
            <a:r>
              <a:rPr lang="pt-PT" sz="1000" b="1" dirty="0">
                <a:solidFill>
                  <a:schemeClr val="bg1">
                    <a:lumMod val="65000"/>
                    <a:lumOff val="35000"/>
                  </a:schemeClr>
                </a:solidFill>
              </a:rPr>
              <a:t>ANTT - PT-TT-PIDE-E-010-22-4267</a:t>
            </a:r>
          </a:p>
          <a:p>
            <a:endParaRPr lang="pt-PT" sz="1000" b="1" dirty="0"/>
          </a:p>
        </p:txBody>
      </p:sp>
      <p:pic>
        <p:nvPicPr>
          <p:cNvPr id="5" name="Marcador de Posição de Conteúdo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4" t="2007" r="5393" b="2794"/>
          <a:stretch/>
        </p:blipFill>
        <p:spPr>
          <a:xfrm>
            <a:off x="4333875" y="390525"/>
            <a:ext cx="3667125" cy="5572125"/>
          </a:xfrm>
        </p:spPr>
      </p:pic>
    </p:spTree>
    <p:extLst>
      <p:ext uri="{BB962C8B-B14F-4D97-AF65-F5344CB8AC3E}">
        <p14:creationId xmlns:p14="http://schemas.microsoft.com/office/powerpoint/2010/main" val="34616320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PT" sz="2800" dirty="0"/>
              <a:t>MEMÓRIA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pt-PT" sz="1800" b="1" dirty="0">
              <a:solidFill>
                <a:srgbClr val="333333"/>
              </a:solidFill>
              <a:effectLst/>
              <a:latin typeface="Arial"/>
              <a:ea typeface="Times New Roman"/>
            </a:endParaRPr>
          </a:p>
          <a:p>
            <a:endParaRPr lang="pt-PT" sz="1800" b="1" dirty="0">
              <a:solidFill>
                <a:srgbClr val="333333"/>
              </a:solidFill>
              <a:latin typeface="Arial"/>
              <a:ea typeface="Times New Roman"/>
            </a:endParaRPr>
          </a:p>
          <a:p>
            <a:r>
              <a:rPr lang="pt-PT" sz="2400" b="1" dirty="0">
                <a:solidFill>
                  <a:srgbClr val="333333"/>
                </a:solidFill>
                <a:effectLst/>
                <a:latin typeface="Arial"/>
                <a:ea typeface="Times New Roman"/>
              </a:rPr>
              <a:t>«Criava-se justificada esperança de fazer frente com êxito ao fascismo»</a:t>
            </a:r>
          </a:p>
          <a:p>
            <a:r>
              <a:rPr lang="pt-PT" dirty="0">
                <a:solidFill>
                  <a:srgbClr val="333333"/>
                </a:solidFill>
                <a:latin typeface="Arial"/>
                <a:ea typeface="Times New Roman"/>
              </a:rPr>
              <a:t>(</a:t>
            </a:r>
            <a:r>
              <a:rPr lang="pt-PT" dirty="0">
                <a:solidFill>
                  <a:srgbClr val="333333"/>
                </a:solidFill>
                <a:effectLst/>
                <a:latin typeface="Arial"/>
                <a:ea typeface="Times New Roman"/>
              </a:rPr>
              <a:t> Intervenção de Álvaro Cunhal ,em 1998, na sessão de homenagem aos marinheiros </a:t>
            </a:r>
            <a:r>
              <a:rPr lang="pt-PT" dirty="0" err="1">
                <a:solidFill>
                  <a:srgbClr val="333333"/>
                </a:solidFill>
                <a:effectLst/>
                <a:latin typeface="Arial"/>
                <a:ea typeface="Times New Roman"/>
              </a:rPr>
              <a:t>tarrafalistas</a:t>
            </a:r>
            <a:r>
              <a:rPr lang="pt-PT" dirty="0">
                <a:solidFill>
                  <a:srgbClr val="333333"/>
                </a:solidFill>
                <a:effectLst/>
                <a:latin typeface="Arial"/>
                <a:ea typeface="Times New Roman"/>
              </a:rPr>
              <a:t>)</a:t>
            </a:r>
            <a:endParaRPr lang="pt-PT" dirty="0"/>
          </a:p>
        </p:txBody>
      </p:sp>
      <p:pic>
        <p:nvPicPr>
          <p:cNvPr id="5" name="Marcador de Posição de Conteúdo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11" t="-658" r="9530"/>
          <a:stretch/>
        </p:blipFill>
        <p:spPr>
          <a:xfrm>
            <a:off x="4332157" y="1469036"/>
            <a:ext cx="3867464" cy="3438643"/>
          </a:xfrm>
        </p:spPr>
      </p:pic>
      <p:sp>
        <p:nvSpPr>
          <p:cNvPr id="6" name="Rectângulo 5"/>
          <p:cNvSpPr/>
          <p:nvPr/>
        </p:nvSpPr>
        <p:spPr>
          <a:xfrm>
            <a:off x="4499992" y="5013176"/>
            <a:ext cx="439248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b="1" dirty="0"/>
              <a:t>Mausoléu de homenagem aos Mortos do Campo de Concentração do Tarrafal. Cemitério do Alto de S. João, Lisboa</a:t>
            </a:r>
          </a:p>
        </p:txBody>
      </p:sp>
    </p:spTree>
    <p:extLst>
      <p:ext uri="{BB962C8B-B14F-4D97-AF65-F5344CB8AC3E}">
        <p14:creationId xmlns:p14="http://schemas.microsoft.com/office/powerpoint/2010/main" val="7326096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értice">
  <a:themeElements>
    <a:clrScheme name="Vért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ért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ért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215</TotalTime>
  <Words>811</Words>
  <Application>Microsoft Office PowerPoint</Application>
  <PresentationFormat>Apresentação no Ecrã (4:3)</PresentationFormat>
  <Paragraphs>83</Paragraphs>
  <Slides>12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12</vt:i4>
      </vt:variant>
    </vt:vector>
  </HeadingPairs>
  <TitlesOfParts>
    <vt:vector size="21" baseType="lpstr">
      <vt:lpstr>Arial</vt:lpstr>
      <vt:lpstr>Book Antiqua</vt:lpstr>
      <vt:lpstr>Calibri</vt:lpstr>
      <vt:lpstr>Lucida Sans</vt:lpstr>
      <vt:lpstr>Times New Roman</vt:lpstr>
      <vt:lpstr>Wingdings</vt:lpstr>
      <vt:lpstr>Wingdings 2</vt:lpstr>
      <vt:lpstr>Wingdings 3</vt:lpstr>
      <vt:lpstr>Vértice</vt:lpstr>
      <vt:lpstr>Apresentação do PowerPoint</vt:lpstr>
      <vt:lpstr>Revolta dos Marinheiros madrugada de 8 de setembro de 1936 </vt:lpstr>
      <vt:lpstr>NUMA  VIAGEM AO LEVANTE ESPANHOL</vt:lpstr>
      <vt:lpstr>DAVID E GOLIAS </vt:lpstr>
      <vt:lpstr>DESFECHO TRÁGICO </vt:lpstr>
      <vt:lpstr>PENITENCIÁRIA, ALJUBE, PENICHE, FORTE DE ANGRA E TARRAFAL</vt:lpstr>
      <vt:lpstr>Cândido Alves Barja</vt:lpstr>
      <vt:lpstr>Francisco José Pereira</vt:lpstr>
      <vt:lpstr>Henrique Vale Domingues Fernandes</vt:lpstr>
      <vt:lpstr>Jacinto de Melo Faria Vilaça</vt:lpstr>
      <vt:lpstr>Joaquim Marreiros</vt:lpstr>
      <vt:lpstr>MEMÓRIA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Revolta dos Marinheiros madrugada de 8 de setembro de 1836</dc:title>
  <dc:creator>Luis Farinha</dc:creator>
  <cp:lastModifiedBy>Museu do Aljube</cp:lastModifiedBy>
  <cp:revision>33</cp:revision>
  <dcterms:created xsi:type="dcterms:W3CDTF">2018-09-01T13:11:20Z</dcterms:created>
  <dcterms:modified xsi:type="dcterms:W3CDTF">2018-12-08T17:38:53Z</dcterms:modified>
</cp:coreProperties>
</file>